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custDataLst>
    <p:tags r:id="rId18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1C3F624-8378-609A-999F-ABC74DF0144E}" name="Nathalie Allgeyer" initials="" userId="S::Nathalie.Allgeyer@deutschebahn.com::79421577-fb21-4120-8b2f-2c039c2801e1" providerId="AD"/>
  <p188:author id="{094FFB59-7B94-A305-7E90-59A8E83DC583}" name="Rojan Ajiri" initials="RA" userId="S::Rojan.Ajiri@deutschebahn.com::25d73d03-164f-4bbe-81b7-bd1cea107fcb" providerId="AD"/>
  <p188:author id="{417C7868-26DA-73A1-37D2-784929FD8026}" name="Samuel Gliem" initials="SG" userId="S::Samuel.Gliem@deutschebahn.com::2d1b696a-658e-400c-871f-484d069bedb9" providerId="AD"/>
  <p188:author id="{3D0ADAB1-9810-7939-E1A5-E721BB261D9B}" name="Tina Ramge" initials="TR" userId="S::Tina.Ramge@deutschebahn.com::c03a2592-5b15-4fa5-9182-c1e3cee7f922" providerId="AD"/>
  <p188:author id="{8EAB30ED-1736-A93C-41A4-3C777DF92FE6}" name="Kristin Schroth" initials="KS" userId="S::Kristin.Schroth@deutschebahn.com::66778d25-56be-45ab-b306-fd7c66bc52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E6B"/>
    <a:srgbClr val="333740"/>
    <a:srgbClr val="00A099"/>
    <a:srgbClr val="AFB4BB"/>
    <a:srgbClr val="FCE3BA"/>
    <a:srgbClr val="EC0016"/>
    <a:srgbClr val="9B000E"/>
    <a:srgbClr val="FFFFFF"/>
    <a:srgbClr val="8FBDA7"/>
    <a:srgbClr val="AEB4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C6787B-851D-4680-BD98-7BBFF61707CF}" v="826" dt="2026-06-18T07:47:20.6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é Knie" userId="ea9f8be4-6c30-4ac0-90f0-ffb7da4477b6" providerId="ADAL" clId="{FD6C8E91-D5B5-4578-A1C8-596C84E4F736}"/>
    <pc:docChg chg="custSel modSld modMainMaster">
      <pc:chgData name="André Knie" userId="ea9f8be4-6c30-4ac0-90f0-ffb7da4477b6" providerId="ADAL" clId="{FD6C8E91-D5B5-4578-A1C8-596C84E4F736}" dt="2026-06-18T07:47:20.651" v="1162"/>
      <pc:docMkLst>
        <pc:docMk/>
      </pc:docMkLst>
      <pc:sldChg chg="modSp mod">
        <pc:chgData name="André Knie" userId="ea9f8be4-6c30-4ac0-90f0-ffb7da4477b6" providerId="ADAL" clId="{FD6C8E91-D5B5-4578-A1C8-596C84E4F736}" dt="2026-06-18T07:31:42.792" v="62" actId="1036"/>
        <pc:sldMkLst>
          <pc:docMk/>
          <pc:sldMk cId="0" sldId="256"/>
        </pc:sldMkLst>
        <pc:spChg chg="mod">
          <ac:chgData name="André Knie" userId="ea9f8be4-6c30-4ac0-90f0-ffb7da4477b6" providerId="ADAL" clId="{FD6C8E91-D5B5-4578-A1C8-596C84E4F736}" dt="2026-06-18T07:31:42.792" v="62" actId="1036"/>
          <ac:spMkLst>
            <pc:docMk/>
            <pc:sldMk cId="0" sldId="256"/>
            <ac:spMk id="4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31:40.063" v="60" actId="1035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7:34:08.469" v="1040" actId="179"/>
        <pc:sldMkLst>
          <pc:docMk/>
          <pc:sldMk cId="0" sldId="257"/>
        </pc:sldMkLst>
        <pc:spChg chg="mod">
          <ac:chgData name="André Knie" userId="ea9f8be4-6c30-4ac0-90f0-ffb7da4477b6" providerId="ADAL" clId="{FD6C8E91-D5B5-4578-A1C8-596C84E4F736}" dt="2026-06-18T07:33:16.393" v="212" actId="20577"/>
          <ac:spMkLst>
            <pc:docMk/>
            <pc:sldMk cId="0" sldId="257"/>
            <ac:spMk id="3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34:08.469" v="1040" actId="179"/>
          <ac:spMkLst>
            <pc:docMk/>
            <pc:sldMk cId="0" sldId="257"/>
            <ac:spMk id="5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7:34:26.980" v="1043" actId="20577"/>
        <pc:sldMkLst>
          <pc:docMk/>
          <pc:sldMk cId="0" sldId="258"/>
        </pc:sldMkLst>
        <pc:spChg chg="mod">
          <ac:chgData name="André Knie" userId="ea9f8be4-6c30-4ac0-90f0-ffb7da4477b6" providerId="ADAL" clId="{FD6C8E91-D5B5-4578-A1C8-596C84E4F736}" dt="2026-06-18T07:32:03.698" v="86" actId="20577"/>
          <ac:spMkLst>
            <pc:docMk/>
            <pc:sldMk cId="0" sldId="258"/>
            <ac:spMk id="3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34:26.980" v="1043" actId="20577"/>
          <ac:spMkLst>
            <pc:docMk/>
            <pc:sldMk cId="0" sldId="258"/>
            <ac:spMk id="4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7:35:22.818" v="1056" actId="20577"/>
        <pc:sldMkLst>
          <pc:docMk/>
          <pc:sldMk cId="0" sldId="259"/>
        </pc:sldMkLst>
        <pc:graphicFrameChg chg="modGraphic">
          <ac:chgData name="André Knie" userId="ea9f8be4-6c30-4ac0-90f0-ffb7da4477b6" providerId="ADAL" clId="{FD6C8E91-D5B5-4578-A1C8-596C84E4F736}" dt="2026-06-18T07:35:22.818" v="1056" actId="20577"/>
          <ac:graphicFrameMkLst>
            <pc:docMk/>
            <pc:sldMk cId="0" sldId="259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7:36:07.793" v="1096" actId="20577"/>
        <pc:sldMkLst>
          <pc:docMk/>
          <pc:sldMk cId="0" sldId="260"/>
        </pc:sldMkLst>
        <pc:spChg chg="mod">
          <ac:chgData name="André Knie" userId="ea9f8be4-6c30-4ac0-90f0-ffb7da4477b6" providerId="ADAL" clId="{FD6C8E91-D5B5-4578-A1C8-596C84E4F736}" dt="2026-06-18T07:36:07.793" v="1096" actId="20577"/>
          <ac:spMkLst>
            <pc:docMk/>
            <pc:sldMk cId="0" sldId="260"/>
            <ac:spMk id="3" creationId="{00000000-0000-0000-0000-000000000000}"/>
          </ac:spMkLst>
        </pc:spChg>
      </pc:sldChg>
      <pc:sldChg chg="modSp mod">
        <pc:chgData name="André Knie" userId="ea9f8be4-6c30-4ac0-90f0-ffb7da4477b6" providerId="ADAL" clId="{FD6C8E91-D5B5-4578-A1C8-596C84E4F736}" dt="2026-06-18T07:36:42.760" v="1115" actId="20577"/>
        <pc:sldMkLst>
          <pc:docMk/>
          <pc:sldMk cId="0" sldId="261"/>
        </pc:sldMkLst>
        <pc:graphicFrameChg chg="modGraphic">
          <ac:chgData name="André Knie" userId="ea9f8be4-6c30-4ac0-90f0-ffb7da4477b6" providerId="ADAL" clId="{FD6C8E91-D5B5-4578-A1C8-596C84E4F736}" dt="2026-06-18T07:36:42.760" v="1115" actId="20577"/>
          <ac:graphicFrameMkLst>
            <pc:docMk/>
            <pc:sldMk cId="0" sldId="261"/>
            <ac:graphicFrameMk id="3" creationId="{00000000-0000-0000-0000-000000000000}"/>
          </ac:graphicFrameMkLst>
        </pc:graphicFrameChg>
      </pc:sldChg>
      <pc:sldChg chg="modSp mod">
        <pc:chgData name="André Knie" userId="ea9f8be4-6c30-4ac0-90f0-ffb7da4477b6" providerId="ADAL" clId="{FD6C8E91-D5B5-4578-A1C8-596C84E4F736}" dt="2026-06-18T07:38:21.787" v="1156" actId="20577"/>
        <pc:sldMkLst>
          <pc:docMk/>
          <pc:sldMk cId="0" sldId="263"/>
        </pc:sldMkLst>
        <pc:spChg chg="mod">
          <ac:chgData name="André Knie" userId="ea9f8be4-6c30-4ac0-90f0-ffb7da4477b6" providerId="ADAL" clId="{FD6C8E91-D5B5-4578-A1C8-596C84E4F736}" dt="2026-06-18T07:37:12.524" v="1117" actId="20577"/>
          <ac:spMkLst>
            <pc:docMk/>
            <pc:sldMk cId="0" sldId="263"/>
            <ac:spMk id="2" creationId="{00000000-0000-0000-0000-000000000000}"/>
          </ac:spMkLst>
        </pc:spChg>
        <pc:spChg chg="mod">
          <ac:chgData name="André Knie" userId="ea9f8be4-6c30-4ac0-90f0-ffb7da4477b6" providerId="ADAL" clId="{FD6C8E91-D5B5-4578-A1C8-596C84E4F736}" dt="2026-06-18T07:38:21.787" v="1156" actId="20577"/>
          <ac:spMkLst>
            <pc:docMk/>
            <pc:sldMk cId="0" sldId="263"/>
            <ac:spMk id="3" creationId="{00000000-0000-0000-0000-000000000000}"/>
          </ac:spMkLst>
        </pc:spChg>
      </pc:sldChg>
      <pc:sldMasterChg chg="modSldLayout">
        <pc:chgData name="André Knie" userId="ea9f8be4-6c30-4ac0-90f0-ffb7da4477b6" providerId="ADAL" clId="{FD6C8E91-D5B5-4578-A1C8-596C84E4F736}" dt="2026-06-18T07:47:20.651" v="1162"/>
        <pc:sldMasterMkLst>
          <pc:docMk/>
          <pc:sldMasterMk cId="2264729620" sldId="2147483648"/>
        </pc:sldMasterMkLst>
        <pc:sldLayoutChg chg="modSp mod">
          <pc:chgData name="André Knie" userId="ea9f8be4-6c30-4ac0-90f0-ffb7da4477b6" providerId="ADAL" clId="{FD6C8E91-D5B5-4578-A1C8-596C84E4F736}" dt="2026-06-18T07:47:20.651" v="1162"/>
          <pc:sldLayoutMkLst>
            <pc:docMk/>
            <pc:sldMasterMk cId="2264729620" sldId="2147483648"/>
            <pc:sldLayoutMk cId="3865563276" sldId="2147483669"/>
          </pc:sldLayoutMkLst>
          <pc:spChg chg="mod">
            <ac:chgData name="André Knie" userId="ea9f8be4-6c30-4ac0-90f0-ffb7da4477b6" providerId="ADAL" clId="{FD6C8E91-D5B5-4578-A1C8-596C84E4F736}" dt="2026-06-18T07:47:20.651" v="1162"/>
            <ac:spMkLst>
              <pc:docMk/>
              <pc:sldMasterMk cId="2264729620" sldId="2147483648"/>
              <pc:sldLayoutMk cId="3865563276" sldId="2147483669"/>
              <ac:spMk id="9" creationId="{0B07DB40-DBD6-4EA1-8E67-8EA03178A609}"/>
            </ac:spMkLst>
          </pc:spChg>
          <pc:spChg chg="mod">
            <ac:chgData name="André Knie" userId="ea9f8be4-6c30-4ac0-90f0-ffb7da4477b6" providerId="ADAL" clId="{FD6C8E91-D5B5-4578-A1C8-596C84E4F736}" dt="2026-06-18T07:47:20.648" v="1158"/>
            <ac:spMkLst>
              <pc:docMk/>
              <pc:sldMasterMk cId="2264729620" sldId="2147483648"/>
              <pc:sldLayoutMk cId="3865563276" sldId="2147483669"/>
              <ac:spMk id="11" creationId="{1BA9AD80-CF1D-49CF-9F8B-682E191E7927}"/>
            </ac:spMkLst>
          </pc:spChg>
          <pc:spChg chg="mod">
            <ac:chgData name="André Knie" userId="ea9f8be4-6c30-4ac0-90f0-ffb7da4477b6" providerId="ADAL" clId="{FD6C8E91-D5B5-4578-A1C8-596C84E4F736}" dt="2026-06-18T07:47:20.650" v="1160"/>
            <ac:spMkLst>
              <pc:docMk/>
              <pc:sldMasterMk cId="2264729620" sldId="2147483648"/>
              <pc:sldLayoutMk cId="3865563276" sldId="2147483669"/>
              <ac:spMk id="12" creationId="{23A1144C-097B-48B5-A5B0-A4ECB476BAF9}"/>
            </ac:spMkLst>
          </pc:spChg>
        </pc:sldLayoutChg>
        <pc:sldLayoutChg chg="modSp mod">
          <pc:chgData name="André Knie" userId="ea9f8be4-6c30-4ac0-90f0-ffb7da4477b6" providerId="ADAL" clId="{FD6C8E91-D5B5-4578-A1C8-596C84E4F736}" dt="2026-06-18T07:31:48.552" v="80"/>
          <pc:sldLayoutMkLst>
            <pc:docMk/>
            <pc:sldMasterMk cId="2264729620" sldId="2147483648"/>
            <pc:sldLayoutMk cId="1566255854" sldId="2147483675"/>
          </pc:sldLayoutMkLst>
          <pc:spChg chg="mod">
            <ac:chgData name="André Knie" userId="ea9f8be4-6c30-4ac0-90f0-ffb7da4477b6" providerId="ADAL" clId="{FD6C8E91-D5B5-4578-A1C8-596C84E4F736}" dt="2026-06-18T07:31:48.547" v="76"/>
            <ac:spMkLst>
              <pc:docMk/>
              <pc:sldMasterMk cId="2264729620" sldId="2147483648"/>
              <pc:sldLayoutMk cId="1566255854" sldId="2147483675"/>
              <ac:spMk id="9" creationId="{203F2E67-B0D5-4D6C-96FC-F0566B3DB359}"/>
            </ac:spMkLst>
          </pc:spChg>
          <pc:spChg chg="mod">
            <ac:chgData name="André Knie" userId="ea9f8be4-6c30-4ac0-90f0-ffb7da4477b6" providerId="ADAL" clId="{FD6C8E91-D5B5-4578-A1C8-596C84E4F736}" dt="2026-06-18T07:31:48.549" v="78"/>
            <ac:spMkLst>
              <pc:docMk/>
              <pc:sldMasterMk cId="2264729620" sldId="2147483648"/>
              <pc:sldLayoutMk cId="1566255854" sldId="2147483675"/>
              <ac:spMk id="10" creationId="{A27B272F-0A02-4556-8035-1AFBA7037082}"/>
            </ac:spMkLst>
          </pc:spChg>
          <pc:spChg chg="mod">
            <ac:chgData name="André Knie" userId="ea9f8be4-6c30-4ac0-90f0-ffb7da4477b6" providerId="ADAL" clId="{FD6C8E91-D5B5-4578-A1C8-596C84E4F736}" dt="2026-06-18T07:31:48.552" v="80"/>
            <ac:spMkLst>
              <pc:docMk/>
              <pc:sldMasterMk cId="2264729620" sldId="2147483648"/>
              <pc:sldLayoutMk cId="1566255854" sldId="2147483675"/>
              <ac:spMk id="12" creationId="{F6F306AD-528B-44F2-97F6-C1072B0EEA6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6E7386-D43A-4656-88C8-3A9BCA087F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129299" y="8685213"/>
            <a:ext cx="72711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DE44D-4B77-4836-9946-DA3A94548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910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799" y="43154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3743908"/>
            <a:ext cx="5486400" cy="47885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183600" lvl="0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Mastertextformat bearbeiten</a:t>
            </a:r>
          </a:p>
          <a:p>
            <a:pPr marL="360000" lvl="1" indent="-176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Zweite Ebene</a:t>
            </a:r>
          </a:p>
          <a:p>
            <a:pPr marL="540000" lvl="2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Dritte Ebene</a:t>
            </a:r>
          </a:p>
          <a:p>
            <a:pPr marL="716400" lvl="3" indent="-176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Vierte Ebene</a:t>
            </a:r>
          </a:p>
          <a:p>
            <a:pPr marL="900000" lvl="4" indent="-183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/>
              <a:t>Fünfte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72199" y="8685213"/>
            <a:ext cx="68421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8B26E-90DD-4F75-9543-DF10C34D64F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63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de-DE" sz="12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BegrÃ¼ÃŸung. Ziel: Vorstellung des Vorschlags zur Neuorganisation der IT-Abteilung im Bereich V.IWF. Zwei Varianten (C und D) werden vorgestellt.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Priorisierung: Hoch = sofort (nÃ¤chstes Quartal), Mittel = 6 Monate, Niedrig = 12 Monate. Gesamttransfer: 42â€“64 Personen. Prinzip: Wer heute IT-Aufgaben laut FuBe hat, wechselt in die IT-Abteilung. Fachliche Steuerung (Anforderungen definieren, Abnahmen) bleibt in den KP-Abteilungen. IT-Umsetzung (Entwicklung, Betrieb, Architektur) wandert komplett.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Kernproblem: IT ist fragmentiert. IWF 1 (128 MA) und IWF 9 (45 MA) machen IT, aber auch IWF 2â€“8 haben IT-Aufgaben in ihren FuBen stehen â€” ohne dedizierte IT-Verantwortung. Das fÃ¼hrt zu Doppelarbeit, unklarem Ownership und langsamer Umsetzung.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Zwei Abteilungen machen IT: IWF 1 fÃ¼r C2S-Fahrplan, IWF 9 fÃ¼r O2C-Vertrieb. Dazu kommen ~727 externe KrÃ¤fte in den Value Teams. Die Fachabteilungen (IWF 2â€“8) haben zusÃ¤tzlich eigene IT-Aufgaben in ihren Funktionsbeschreibungen stehen.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658 MA im Gesamtbereich unter Dr. Feil. Davon 173 bereits in IT-Abteilungen. Aber: 33 klar identifizierte IT-Aufgaben liegen noch in IWF 2â€“8 (FuBen-Analyse). GeschÃ¤tzter Transfer: 42â€“64 Personen wandern in die neue IT-Abteilung. Ergebnis: IT-Abt. wÃ¤chst auf 215â€“237 MA.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Ãœberleitung: Jetzt die konkrete Strukturierung der IT-Abteilung nach dem regulatorischen Rahmen des Annex VII.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Variante C: Die IT-Abteilung wird nach den regulatorischen KapazitÃ¤tsphasen des Annex VII strukturiert. Jede Phase hat dedizierte IT-Teams. Leitung: Helena Gruber, Chief Expert: Anatol Scholz. Querschnitt enthÃ¤lt FBF (fusioniert aus IWF 111+112+Support), Solution/Architektur (ex-IWF 15) und Plattform (SIC OP).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Ãœberleitung: Variante D zeigt nicht nur die IT-Abteilung, sondern den gesamten Bereich nach Reorganisation â€” wie fÃ¼gt sich die IT in den Bereichs-Neuschnitt ein?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Gesamtbereich wird nach Annex VII KPs geschnitten. IWF 6 bleibt bestehen. IWF 7+8 werden fusioniert zur neuen regionalen Vertriebsorg. Die IT-Abteilung (IWF 1+9 fusioniert + Transfers) wird zur grÃ¶ÃŸten Abteilung mit 215â€“237 MA. Prinzip: Fach-Abteilungen definieren WHAT, IT liefert HOW.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4318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12 Teams, alle zwischen 12 und 25 Personen (intern). Designprinzip: Klare Ownership pro System/DomÃ¤ne. Teams sind entlang der Customer Journey UND der KP-Phasen geschnitten. FBF fusioniert aus IWF 111 + IWF 112 + Support IWF 9. Data Team (Germany) fachlich Aftersales zugeordnet, organisatorisch in Data &amp; Analytics.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8611"/>
            <a:ext cx="11240873" cy="380709"/>
          </a:xfrm>
        </p:spPr>
        <p:txBody>
          <a:bodyPr/>
          <a:lstStyle>
            <a:lvl1pPr marL="0" indent="0">
              <a:buNone/>
              <a:defRPr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F7F215B-2B41-C3B4-CEF8-F440FC2B96D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9652" y="513294"/>
            <a:ext cx="3863773" cy="8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54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2D674621-38C8-4B6A-9F38-4353461FF6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981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175993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47426651-8C1F-4E8A-A2A0-313D93E5F7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89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4574D2F-0500-4A13-8529-ED82FC3897C9}"/>
              </a:ext>
            </a:extLst>
          </p:cNvPr>
          <p:cNvSpPr/>
          <p:nvPr userDrawn="1"/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059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(Bild, Logo Schwarz)">
    <p:bg>
      <p:bgPr>
        <a:solidFill>
          <a:schemeClr val="bg1">
            <a:lumMod val="75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9CBF66AC-39B1-42D5-81C3-BAE45EE2EA1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6515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 (Bild, Logo Weiß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365ECB0E-4B1C-49BA-98BA-2E4E716F86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2931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3CB751F-9E6E-4899-A573-910F22F0D8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1475" y="1449388"/>
            <a:ext cx="11449049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44823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8887A16-E540-417F-AEC5-F4B0FFDF4A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475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Inhaltsplatzhalter 8">
            <a:extLst>
              <a:ext uri="{FF2B5EF4-FFF2-40B4-BE49-F238E27FC236}">
                <a16:creationId xmlns:a16="http://schemas.microsoft.com/office/drawing/2014/main" id="{73A4453B-BB6A-434B-9D58-17979C3C6A7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75387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0593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1449388"/>
            <a:ext cx="5923409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75388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9857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5388" y="1449388"/>
            <a:ext cx="5916612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78272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8E205B2A-24B4-4B2B-B293-149CBCB8D4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985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itel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D1D1ADD7-19FC-466D-A511-110F40BCAB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343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B1BD42-6E08-2A44-1A33-599D3FA4BDB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9652" y="513294"/>
            <a:ext cx="3863773" cy="8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9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itel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3AE5124-05FF-4DFE-9C68-573E13080C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033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0567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(Grau)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980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6CD97-5D9A-4DD7-8FA9-F028A03BB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35940B9-9206-49A7-9C4C-F7D534506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09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(Logo Rot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1BA9AD80-CF1D-49CF-9F8B-682E191E79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5563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(Logo Weiß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61896D1F-0347-4A0D-AD18-573DFF98CE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3183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(Logo 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7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463EE55D-A15C-4854-B441-7F0B261C62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786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3938C865-AF38-4303-A4E7-9ACD974518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9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 (Bild)">
    <p:bg>
      <p:bgPr>
        <a:solidFill>
          <a:schemeClr val="tx1"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0">
            <a:extLst>
              <a:ext uri="{FF2B5EF4-FFF2-40B4-BE49-F238E27FC236}">
                <a16:creationId xmlns:a16="http://schemas.microsoft.com/office/drawing/2014/main" id="{88E6BB85-2CD9-4C46-9692-3B22C74A130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743925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Ende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3801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203F2E67-B0D5-4D6C-96FC-F0566B3DB3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6255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asyBackground_Agenda">
            <a:extLst>
              <a:ext uri="{FF2B5EF4-FFF2-40B4-BE49-F238E27FC236}">
                <a16:creationId xmlns:a16="http://schemas.microsoft.com/office/drawing/2014/main" id="{8146BF48-57DA-42E4-B3E4-E67A859C6AB5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56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0883676-EF05-48A6-913D-5F031336D2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8724" y="368561"/>
            <a:ext cx="1711800" cy="378000"/>
          </a:xfr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8026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enplatzhalter 4">
            <a:extLst>
              <a:ext uri="{FF2B5EF4-FFF2-40B4-BE49-F238E27FC236}">
                <a16:creationId xmlns:a16="http://schemas.microsoft.com/office/drawing/2014/main" id="{F620A319-D564-4D18-92D7-8995EC1B261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11586949-1E99-4A43-99E8-BFF2DE8AE5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86748" y="2420887"/>
            <a:ext cx="8218501" cy="1814811"/>
          </a:xfrm>
          <a:blipFill dpi="0"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507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EF62990-51FD-4371-0217-CEEA2BE8C4F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662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Schwarz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5" y="5920896"/>
            <a:ext cx="11449051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39399880-9F04-4041-857C-3A730A3F57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6411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623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Bild, Logo Weiß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6" y="5920896"/>
            <a:ext cx="11449050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AC7CCCB3-4C9E-4679-9D0E-6976C35D28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64112" y="513294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498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(Rah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364" y="1073676"/>
            <a:ext cx="7309209" cy="5415664"/>
          </a:xfrm>
          <a:prstGeom prst="roundRect">
            <a:avLst>
              <a:gd name="adj" fmla="val 1200"/>
            </a:avLst>
          </a:prstGeom>
          <a:solidFill>
            <a:schemeClr val="bg1">
              <a:alpha val="80000"/>
            </a:schemeClr>
          </a:solidFill>
        </p:spPr>
        <p:txBody>
          <a:bodyPr lIns="360000" tIns="252000" rIns="252000" bIns="2232000"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9299" y="5467615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9299" y="4371454"/>
            <a:ext cx="6643241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403" y="5922000"/>
            <a:ext cx="6661137" cy="38070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398F66B9-BCC0-498C-90EC-8CDC6A8B00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9298" y="1442767"/>
            <a:ext cx="3863773" cy="853199"/>
          </a:xfr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905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696"/>
            <a:ext cx="8857247" cy="8640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tx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2C21096-8319-E961-D73F-EBB16FE279A1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</p:spTree>
    <p:extLst>
      <p:ext uri="{BB962C8B-B14F-4D97-AF65-F5344CB8AC3E}">
        <p14:creationId xmlns:p14="http://schemas.microsoft.com/office/powerpoint/2010/main" val="101281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verzeichnis (Ro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652B2642-5C15-4995-AB93-CA337E09B1DB}"/>
              </a:ext>
            </a:extLst>
          </p:cNvPr>
          <p:cNvSpPr>
            <a:spLocks/>
          </p:cNvSpPr>
          <p:nvPr userDrawn="1"/>
        </p:nvSpPr>
        <p:spPr bwMode="auto">
          <a:xfrm>
            <a:off x="11293475" y="6469871"/>
            <a:ext cx="542925" cy="55563"/>
          </a:xfrm>
          <a:custGeom>
            <a:avLst/>
            <a:gdLst>
              <a:gd name="T0" fmla="*/ 3590 w 3779"/>
              <a:gd name="T1" fmla="*/ 377 h 377"/>
              <a:gd name="T2" fmla="*/ 3590 w 3779"/>
              <a:gd name="T3" fmla="*/ 377 h 377"/>
              <a:gd name="T4" fmla="*/ 188 w 3779"/>
              <a:gd name="T5" fmla="*/ 377 h 377"/>
              <a:gd name="T6" fmla="*/ 0 w 3779"/>
              <a:gd name="T7" fmla="*/ 188 h 377"/>
              <a:gd name="T8" fmla="*/ 188 w 3779"/>
              <a:gd name="T9" fmla="*/ 0 h 377"/>
              <a:gd name="T10" fmla="*/ 3590 w 3779"/>
              <a:gd name="T11" fmla="*/ 0 h 377"/>
              <a:gd name="T12" fmla="*/ 3779 w 3779"/>
              <a:gd name="T13" fmla="*/ 188 h 377"/>
              <a:gd name="T14" fmla="*/ 3590 w 3779"/>
              <a:gd name="T15" fmla="*/ 377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9" h="377">
                <a:moveTo>
                  <a:pt x="3590" y="377"/>
                </a:moveTo>
                <a:lnTo>
                  <a:pt x="3590" y="377"/>
                </a:lnTo>
                <a:lnTo>
                  <a:pt x="188" y="377"/>
                </a:lnTo>
                <a:cubicBezTo>
                  <a:pt x="79" y="377"/>
                  <a:pt x="0" y="293"/>
                  <a:pt x="0" y="188"/>
                </a:cubicBezTo>
                <a:cubicBezTo>
                  <a:pt x="0" y="82"/>
                  <a:pt x="79" y="0"/>
                  <a:pt x="188" y="0"/>
                </a:cubicBezTo>
                <a:lnTo>
                  <a:pt x="3590" y="0"/>
                </a:lnTo>
                <a:cubicBezTo>
                  <a:pt x="3700" y="0"/>
                  <a:pt x="3779" y="82"/>
                  <a:pt x="3779" y="188"/>
                </a:cubicBezTo>
                <a:cubicBezTo>
                  <a:pt x="3779" y="293"/>
                  <a:pt x="3700" y="377"/>
                  <a:pt x="3590" y="37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A4781C7-6ECF-2987-D9C9-ADB7D86177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08724" y="368561"/>
            <a:ext cx="1711800" cy="3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9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37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D820E700-991A-2873-A058-99FF8F4454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641732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4" imgW="512" imgH="511" progId="TCLayout.ActiveDocument.1">
                  <p:embed/>
                </p:oleObj>
              </mc:Choice>
              <mc:Fallback>
                <p:oleObj name="think-cell Folie" r:id="rId34" imgW="512" imgH="51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820E700-991A-2873-A058-99FF8F445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7DB810-CDF5-41AC-8E51-9EBC8EC0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86405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AE7966-514A-4D81-97FD-6AD3A07C8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449388"/>
            <a:ext cx="11449051" cy="46799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C0766E-DEEA-4949-912D-67F535F0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5" y="6537600"/>
            <a:ext cx="10602902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/>
              <a:t>14.06.2024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74309D-71AA-45D4-974A-6D58CB176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00027" y="6538648"/>
            <a:ext cx="520498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DE7FD38-4C24-1C44-B92F-B053B9DC1D6B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200" y="6472800"/>
            <a:ext cx="540000" cy="5342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D10EF4A-3A57-045A-D6DD-351B16CF50B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108724" y="368561"/>
            <a:ext cx="1711800" cy="3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2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75" r:id="rId3"/>
    <p:sldLayoutId id="2147483661" r:id="rId4"/>
    <p:sldLayoutId id="2147483692" r:id="rId5"/>
    <p:sldLayoutId id="2147483691" r:id="rId6"/>
    <p:sldLayoutId id="2147483663" r:id="rId7"/>
    <p:sldLayoutId id="2147483681" r:id="rId8"/>
    <p:sldLayoutId id="2147483680" r:id="rId9"/>
    <p:sldLayoutId id="2147483666" r:id="rId10"/>
    <p:sldLayoutId id="2147483682" r:id="rId11"/>
    <p:sldLayoutId id="2147483664" r:id="rId12"/>
    <p:sldLayoutId id="2147483665" r:id="rId13"/>
    <p:sldLayoutId id="2147483679" r:id="rId14"/>
    <p:sldLayoutId id="2147483650" r:id="rId15"/>
    <p:sldLayoutId id="2147483673" r:id="rId16"/>
    <p:sldLayoutId id="2147483685" r:id="rId17"/>
    <p:sldLayoutId id="2147483674" r:id="rId18"/>
    <p:sldLayoutId id="2147483677" r:id="rId19"/>
    <p:sldLayoutId id="2147483668" r:id="rId20"/>
    <p:sldLayoutId id="2147483654" r:id="rId21"/>
    <p:sldLayoutId id="2147483670" r:id="rId22"/>
    <p:sldLayoutId id="2147483655" r:id="rId23"/>
    <p:sldLayoutId id="2147483669" r:id="rId24"/>
    <p:sldLayoutId id="2147483676" r:id="rId25"/>
    <p:sldLayoutId id="2147483667" r:id="rId26"/>
    <p:sldLayoutId id="2147483678" r:id="rId27"/>
    <p:sldLayoutId id="2147483658" r:id="rId28"/>
    <p:sldLayoutId id="2147483657" r:id="rId29"/>
    <p:sldLayoutId id="2147483693" r:id="rId30"/>
    <p:sldLayoutId id="2147483660" r:id="rId3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36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764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16400" indent="-1764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36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7" pos="3727" userDrawn="1">
          <p15:clr>
            <a:srgbClr val="F26B43"/>
          </p15:clr>
        </p15:guide>
        <p15:guide id="8" pos="3953" userDrawn="1">
          <p15:clr>
            <a:srgbClr val="F26B43"/>
          </p15:clr>
        </p15:guide>
        <p15:guide id="9" orient="horz" pos="913" userDrawn="1">
          <p15:clr>
            <a:srgbClr val="F26B43"/>
          </p15:clr>
        </p15:guide>
        <p15:guide id="10" orient="horz" pos="3861" userDrawn="1">
          <p15:clr>
            <a:srgbClr val="F26B43"/>
          </p15:clr>
        </p15:guide>
        <p15:guide id="11" pos="2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bg-weltkugel-hologramm.jpeg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791" b="791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79652" y="3628898"/>
            <a:ext cx="11240873" cy="756084"/>
          </a:xfrm>
          <a:solidFill>
            <a:schemeClr val="tx1">
              <a:alpha val="50000"/>
            </a:schemeClr>
          </a:solidFill>
        </p:spPr>
        <p:txBody>
          <a:bodyPr/>
          <a:lstStyle/>
          <a:p>
            <a:r>
              <a:rPr b="1" err="1">
                <a:solidFill>
                  <a:schemeClr val="bg1"/>
                </a:solidFill>
                <a:latin typeface="DB Neo Office Head"/>
              </a:rPr>
              <a:t>Reorganisation</a:t>
            </a:r>
            <a:r>
              <a:rPr b="1">
                <a:solidFill>
                  <a:schemeClr val="bg1"/>
                </a:solidFill>
                <a:latin typeface="DB Neo Office Head"/>
              </a:rPr>
              <a:t> IT V.IWF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79652" y="4382066"/>
            <a:ext cx="11240873" cy="683654"/>
          </a:xfrm>
          <a:solidFill>
            <a:schemeClr val="tx1">
              <a:alpha val="50000"/>
            </a:schemeClr>
          </a:solidFill>
        </p:spPr>
        <p:txBody>
          <a:bodyPr/>
          <a:lstStyle/>
          <a:p>
            <a:r>
              <a:rPr b="1" err="1">
                <a:solidFill>
                  <a:schemeClr val="bg1"/>
                </a:solidFill>
                <a:latin typeface="DB Neo Office"/>
              </a:rPr>
              <a:t>Neuschnitt</a:t>
            </a:r>
            <a:r>
              <a:rPr b="1">
                <a:solidFill>
                  <a:schemeClr val="bg1"/>
                </a:solidFill>
                <a:latin typeface="DB Neo Office"/>
              </a:rPr>
              <a:t> der IT-</a:t>
            </a:r>
            <a:r>
              <a:rPr b="1" err="1">
                <a:solidFill>
                  <a:schemeClr val="bg1"/>
                </a:solidFill>
                <a:latin typeface="DB Neo Office"/>
              </a:rPr>
              <a:t>Abteilung</a:t>
            </a:r>
            <a:r>
              <a:rPr b="1">
                <a:solidFill>
                  <a:schemeClr val="bg1"/>
                </a:solidFill>
                <a:latin typeface="DB Neo Office"/>
              </a:rPr>
              <a:t> </a:t>
            </a:r>
            <a:r>
              <a:rPr b="1" err="1">
                <a:solidFill>
                  <a:schemeClr val="bg1"/>
                </a:solidFill>
                <a:latin typeface="DB Neo Office"/>
              </a:rPr>
              <a:t>entlang</a:t>
            </a:r>
            <a:r>
              <a:rPr b="1">
                <a:solidFill>
                  <a:schemeClr val="bg1"/>
                </a:solidFill>
                <a:latin typeface="DB Neo Office"/>
              </a:rPr>
              <a:t> Annex VII </a:t>
            </a:r>
            <a:r>
              <a:rPr lang="de-DE" b="1">
                <a:solidFill>
                  <a:schemeClr val="bg1"/>
                </a:solidFill>
                <a:latin typeface="DB Neo Office"/>
              </a:rPr>
              <a:t>P</a:t>
            </a:r>
            <a:r>
              <a:rPr b="1" err="1">
                <a:solidFill>
                  <a:schemeClr val="bg1"/>
                </a:solidFill>
                <a:latin typeface="DB Neo Office"/>
              </a:rPr>
              <a:t>hasen</a:t>
            </a:r>
            <a:endParaRPr b="1">
              <a:solidFill>
                <a:schemeClr val="bg1"/>
              </a:solidFill>
              <a:latin typeface="DB Neo Office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Ãœbergangsmatrix â€” Top-Transfers in die IT-Abteilung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88000" y="1404000"/>
          <a:ext cx="93960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IT-Aufgabe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Quell-OE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â†’ Ziel-Team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~Pers.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Prio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Portal Erstanmeldung + ML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52 (19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Kundenportale /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7â€“11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Zugfahrtsimulation +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34 (11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3â€“5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Digitalisierung BBP/PAULA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4 (80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3â€“5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IT-Anforderungen NFP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331 (34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2â€“3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Vertriebsprozesse Digital.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7 (47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3â€“5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Hoch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Abrechnungssysteme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72 (22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2â€“3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IT-Anwendungen SE+IA/Trasse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81+82 (21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2â€“4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Math. Optimierung Bau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22 (37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2â€“4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72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Tools KapazitÃ¤tstransparenz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21 (24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2â€“3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Mittel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730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Data Governance / CDO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IWF 6 (25 MA)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1â€“2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Niedrig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A5832-DB84-4213-9C4D-D6BB85D7BF9D}" type="slidenum">
              <a:rPr lang="de-DE"/>
              <a:t>10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 descr="bg-ice-bahnsteig.jpeg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7801" b="7801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NÃ¤chste Schritte:</a:t>
            </a:r>
          </a:p>
          <a:p>
            <a:r>
              <a:rPr>
                <a:latin typeface="DB Neo Office Head"/>
              </a:rPr>
              <a:t>Abstimmung Variante â†’ Transitionsplanung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Herausforderung und Lösung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334963" y="2096852"/>
            <a:ext cx="11521677" cy="2902531"/>
          </a:xfrm>
        </p:spPr>
        <p:txBody>
          <a:bodyPr/>
          <a:lstStyle/>
          <a:p>
            <a:r>
              <a:rPr sz="3500">
                <a:latin typeface="DB Neo Office"/>
              </a:rPr>
              <a:t>173 interne IT-</a:t>
            </a:r>
            <a:r>
              <a:rPr sz="3500" err="1">
                <a:latin typeface="DB Neo Office"/>
              </a:rPr>
              <a:t>Mitarbeitende</a:t>
            </a:r>
            <a:r>
              <a:rPr sz="3500">
                <a:latin typeface="DB Neo Office"/>
              </a:rPr>
              <a:t> auf 2 </a:t>
            </a:r>
            <a:r>
              <a:rPr sz="3500" err="1">
                <a:latin typeface="DB Neo Office"/>
              </a:rPr>
              <a:t>Abteilungen</a:t>
            </a:r>
            <a:r>
              <a:rPr sz="3500">
                <a:latin typeface="DB Neo Office"/>
              </a:rPr>
              <a:t> </a:t>
            </a:r>
            <a:r>
              <a:rPr sz="3500" err="1">
                <a:latin typeface="DB Neo Office"/>
              </a:rPr>
              <a:t>verteilt</a:t>
            </a:r>
            <a:r>
              <a:rPr sz="3500">
                <a:latin typeface="DB Neo Office"/>
              </a:rPr>
              <a:t>.</a:t>
            </a:r>
          </a:p>
          <a:p>
            <a:r>
              <a:rPr sz="3500">
                <a:latin typeface="DB Neo Office"/>
              </a:rPr>
              <a:t>33 </a:t>
            </a:r>
            <a:r>
              <a:rPr sz="3500" err="1">
                <a:latin typeface="DB Neo Office"/>
              </a:rPr>
              <a:t>weitere</a:t>
            </a:r>
            <a:r>
              <a:rPr sz="3500">
                <a:latin typeface="DB Neo Office"/>
              </a:rPr>
              <a:t> IT-</a:t>
            </a:r>
            <a:r>
              <a:rPr sz="3500" err="1">
                <a:latin typeface="DB Neo Office"/>
              </a:rPr>
              <a:t>Aufgaben</a:t>
            </a:r>
            <a:r>
              <a:rPr sz="3500">
                <a:latin typeface="DB Neo Office"/>
              </a:rPr>
              <a:t> </a:t>
            </a:r>
            <a:r>
              <a:rPr sz="3500" err="1">
                <a:latin typeface="DB Neo Office"/>
              </a:rPr>
              <a:t>liegen</a:t>
            </a:r>
            <a:r>
              <a:rPr sz="3500">
                <a:latin typeface="DB Neo Office"/>
              </a:rPr>
              <a:t> </a:t>
            </a:r>
            <a:r>
              <a:rPr sz="3500" err="1">
                <a:latin typeface="DB Neo Office"/>
              </a:rPr>
              <a:t>ohne</a:t>
            </a:r>
            <a:r>
              <a:rPr sz="3500">
                <a:latin typeface="DB Neo Office"/>
              </a:rPr>
              <a:t> </a:t>
            </a:r>
            <a:r>
              <a:rPr sz="3500" err="1">
                <a:latin typeface="DB Neo Office"/>
              </a:rPr>
              <a:t>klare</a:t>
            </a:r>
            <a:r>
              <a:rPr sz="3500">
                <a:latin typeface="DB Neo Office"/>
              </a:rPr>
              <a:t> Ownership in 7 </a:t>
            </a:r>
            <a:r>
              <a:rPr sz="3500" err="1">
                <a:latin typeface="DB Neo Office"/>
              </a:rPr>
              <a:t>Fachabteilungen</a:t>
            </a:r>
            <a:r>
              <a:rPr sz="3500">
                <a:latin typeface="DB Neo Office"/>
              </a:rPr>
              <a:t>.</a:t>
            </a:r>
            <a:endParaRPr lang="de-DE" sz="3500">
              <a:latin typeface="DB Neo Office"/>
            </a:endParaRPr>
          </a:p>
          <a:p>
            <a:endParaRPr lang="de-DE" sz="3500">
              <a:latin typeface="DB Neo Office"/>
            </a:endParaRPr>
          </a:p>
          <a:p>
            <a:pPr marL="536575" indent="-536575">
              <a:tabLst>
                <a:tab pos="536575" algn="l"/>
              </a:tabLst>
            </a:pPr>
            <a:r>
              <a:rPr lang="de-DE" sz="3500">
                <a:latin typeface="DB Neo Office"/>
              </a:rPr>
              <a:t>-&gt; Konsolidierung der IT in einer schlagkräftigen Organisation entlang der Bereichsorganisation.</a:t>
            </a:r>
            <a:endParaRPr sz="3500">
              <a:latin typeface="DB Neo Office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>
                <a:latin typeface="DB Neo Office"/>
              </a:rPr>
              <a:t>DB </a:t>
            </a:r>
            <a:r>
              <a:rPr err="1">
                <a:latin typeface="DB Neo Office"/>
              </a:rPr>
              <a:t>InfraGO</a:t>
            </a:r>
            <a:r>
              <a:rPr>
                <a:latin typeface="DB Neo Office"/>
              </a:rPr>
              <a:t> AG | Helena Gruber | V.IWF 9 | 2026</a:t>
            </a:r>
          </a:p>
        </p:txBody>
      </p:sp>
      <p:sp>
        <p:nvSpPr>
          <p:cNvPr id="9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08AF0E-58AA-476A-8C26-5E5DF7A62128}" type="slidenum">
              <a:rPr lang="de-DE"/>
              <a:t>2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IST: Zwei getrennte IT-Abteilungen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>
                <a:latin typeface="DB Neo Office"/>
              </a:rPr>
              <a:t>V.IWF </a:t>
            </a:r>
            <a:r>
              <a:rPr lang="de-DE">
                <a:latin typeface="DB Neo Office"/>
              </a:rPr>
              <a:t>1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Digitalisierung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Fahrplan</a:t>
            </a:r>
            <a:r>
              <a:rPr>
                <a:latin typeface="DB Neo Office"/>
              </a:rPr>
              <a:t> &amp; KM</a:t>
            </a:r>
          </a:p>
          <a:p>
            <a:r>
              <a:rPr err="1">
                <a:latin typeface="DB Neo Office"/>
              </a:rPr>
              <a:t>Leitung</a:t>
            </a:r>
            <a:r>
              <a:rPr>
                <a:latin typeface="DB Neo Office"/>
              </a:rPr>
              <a:t>: Anatol Scholz | 128 MA</a:t>
            </a:r>
          </a:p>
          <a:p>
            <a:r>
              <a:rPr>
                <a:latin typeface="DB Neo Office"/>
              </a:rPr>
              <a:t>IWF 11 </a:t>
            </a:r>
            <a:r>
              <a:rPr err="1">
                <a:latin typeface="DB Neo Office"/>
              </a:rPr>
              <a:t>Anforderungsmanagement</a:t>
            </a:r>
            <a:r>
              <a:rPr>
                <a:latin typeface="DB Neo Office"/>
              </a:rPr>
              <a:t> (43)</a:t>
            </a:r>
          </a:p>
          <a:p>
            <a:r>
              <a:rPr>
                <a:latin typeface="DB Neo Office"/>
              </a:rPr>
              <a:t>IWF 12 </a:t>
            </a:r>
            <a:r>
              <a:rPr err="1">
                <a:latin typeface="DB Neo Office"/>
              </a:rPr>
              <a:t>neXt</a:t>
            </a:r>
            <a:r>
              <a:rPr>
                <a:latin typeface="DB Neo Office"/>
              </a:rPr>
              <a:t> Lab (30)</a:t>
            </a:r>
          </a:p>
          <a:p>
            <a:r>
              <a:rPr>
                <a:latin typeface="DB Neo Office"/>
              </a:rPr>
              <a:t>IWF 13 Projekte </a:t>
            </a:r>
            <a:r>
              <a:rPr err="1">
                <a:latin typeface="DB Neo Office"/>
              </a:rPr>
              <a:t>Fahrplan</a:t>
            </a:r>
            <a:r>
              <a:rPr>
                <a:latin typeface="DB Neo Office"/>
              </a:rPr>
              <a:t> (15)</a:t>
            </a:r>
          </a:p>
          <a:p>
            <a:r>
              <a:rPr>
                <a:latin typeface="DB Neo Office"/>
              </a:rPr>
              <a:t>IWF 14 </a:t>
            </a:r>
            <a:r>
              <a:rPr err="1">
                <a:latin typeface="DB Neo Office"/>
              </a:rPr>
              <a:t>Regelwerk</a:t>
            </a:r>
            <a:r>
              <a:rPr>
                <a:latin typeface="DB Neo Office"/>
              </a:rPr>
              <a:t> &amp; </a:t>
            </a:r>
            <a:r>
              <a:rPr err="1">
                <a:latin typeface="DB Neo Office"/>
              </a:rPr>
              <a:t>Architektur</a:t>
            </a:r>
            <a:r>
              <a:rPr>
                <a:latin typeface="DB Neo Office"/>
              </a:rPr>
              <a:t> (11)</a:t>
            </a:r>
          </a:p>
          <a:p>
            <a:r>
              <a:rPr>
                <a:latin typeface="DB Neo Office"/>
              </a:rPr>
              <a:t>IWF 15 Solution Management (12)</a:t>
            </a:r>
          </a:p>
          <a:p>
            <a:r>
              <a:rPr>
                <a:latin typeface="DB Neo Office"/>
              </a:rPr>
              <a:t>IWF 16 </a:t>
            </a:r>
            <a:r>
              <a:rPr err="1">
                <a:latin typeface="DB Neo Office"/>
              </a:rPr>
              <a:t>Infrastrukturdaten</a:t>
            </a:r>
            <a:r>
              <a:rPr>
                <a:latin typeface="DB Neo Office"/>
              </a:rPr>
              <a:t> (10)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>
                <a:latin typeface="DB Neo Office"/>
              </a:rPr>
              <a:t>V.IWF 9 </a:t>
            </a:r>
            <a:r>
              <a:rPr err="1">
                <a:latin typeface="DB Neo Office"/>
              </a:rPr>
              <a:t>Digitale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Vertriebsprodukte</a:t>
            </a:r>
            <a:endParaRPr>
              <a:latin typeface="DB Neo Office"/>
            </a:endParaRPr>
          </a:p>
          <a:p>
            <a:r>
              <a:rPr err="1">
                <a:latin typeface="DB Neo Office"/>
              </a:rPr>
              <a:t>Leitung</a:t>
            </a:r>
            <a:r>
              <a:rPr>
                <a:latin typeface="DB Neo Office"/>
              </a:rPr>
              <a:t>: Helena Gruber | 45 MA</a:t>
            </a:r>
          </a:p>
          <a:p>
            <a:r>
              <a:rPr>
                <a:latin typeface="DB Neo Office"/>
              </a:rPr>
              <a:t>IWF 91 </a:t>
            </a:r>
            <a:r>
              <a:rPr err="1">
                <a:latin typeface="DB Neo Office"/>
              </a:rPr>
              <a:t>Digitale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Partnerl</a:t>
            </a:r>
            <a:r>
              <a:rPr lang="de-DE">
                <a:latin typeface="DB Neo Office"/>
              </a:rPr>
              <a:t>ö</a:t>
            </a:r>
            <a:r>
              <a:rPr err="1">
                <a:latin typeface="DB Neo Office"/>
              </a:rPr>
              <a:t>sungen</a:t>
            </a:r>
            <a:r>
              <a:rPr>
                <a:latin typeface="DB Neo Office"/>
              </a:rPr>
              <a:t> (10)</a:t>
            </a:r>
          </a:p>
          <a:p>
            <a:r>
              <a:rPr>
                <a:latin typeface="DB Neo Office"/>
              </a:rPr>
              <a:t>IWF 92 Business IT </a:t>
            </a:r>
            <a:r>
              <a:rPr err="1">
                <a:latin typeface="DB Neo Office"/>
              </a:rPr>
              <a:t>Vertriebsprodukte</a:t>
            </a:r>
            <a:r>
              <a:rPr>
                <a:latin typeface="DB Neo Office"/>
              </a:rPr>
              <a:t> (22)</a:t>
            </a:r>
          </a:p>
          <a:p>
            <a:r>
              <a:rPr>
                <a:latin typeface="DB Neo Office"/>
              </a:rPr>
              <a:t>Data Team (</a:t>
            </a:r>
            <a:r>
              <a:rPr err="1">
                <a:latin typeface="DB Neo Office"/>
              </a:rPr>
              <a:t>Ltg</a:t>
            </a:r>
            <a:r>
              <a:rPr>
                <a:latin typeface="DB Neo Office"/>
              </a:rPr>
              <a:t>. Germany, 5)</a:t>
            </a:r>
          </a:p>
          <a:p>
            <a:r>
              <a:rPr err="1">
                <a:latin typeface="DB Neo Office"/>
              </a:rPr>
              <a:t>Querschnitt</a:t>
            </a:r>
            <a:r>
              <a:rPr>
                <a:latin typeface="DB Neo Office"/>
              </a:rPr>
              <a:t>/</a:t>
            </a:r>
            <a:r>
              <a:rPr err="1">
                <a:latin typeface="DB Neo Office"/>
              </a:rPr>
              <a:t>Steuerung</a:t>
            </a:r>
            <a:r>
              <a:rPr>
                <a:latin typeface="DB Neo Office"/>
              </a:rPr>
              <a:t> (3)</a:t>
            </a:r>
          </a:p>
          <a:p>
            <a:endParaRPr>
              <a:latin typeface="DB Neo Office"/>
            </a:endParaRPr>
          </a:p>
          <a:p>
            <a:r>
              <a:rPr err="1">
                <a:latin typeface="DB Neo Office"/>
              </a:rPr>
              <a:t>Zus</a:t>
            </a:r>
            <a:r>
              <a:rPr lang="de-DE">
                <a:latin typeface="DB Neo Office"/>
              </a:rPr>
              <a:t>ä</a:t>
            </a:r>
            <a:r>
              <a:rPr err="1">
                <a:latin typeface="DB Neo Office"/>
              </a:rPr>
              <a:t>tzlich</a:t>
            </a:r>
            <a:r>
              <a:rPr>
                <a:latin typeface="DB Neo Office"/>
              </a:rPr>
              <a:t>: ~727 externe Kr</a:t>
            </a:r>
            <a:r>
              <a:rPr lang="de-DE">
                <a:latin typeface="DB Neo Office"/>
              </a:rPr>
              <a:t>ä</a:t>
            </a:r>
            <a:r>
              <a:rPr err="1">
                <a:latin typeface="DB Neo Office"/>
              </a:rPr>
              <a:t>fte</a:t>
            </a:r>
            <a:r>
              <a:rPr>
                <a:latin typeface="DB Neo Office"/>
              </a:rPr>
              <a:t> in Value Teams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C4A6A-98B4-4D0D-9507-2350A1B2591B}" type="slidenum">
              <a:rPr lang="de-DE"/>
              <a:t>3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Handlungsbedarf in Zahlen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273065"/>
              </p:ext>
            </p:extLst>
          </p:nvPr>
        </p:nvGraphicFramePr>
        <p:xfrm>
          <a:off x="288000" y="1404000"/>
          <a:ext cx="939600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9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2000" b="1" err="1">
                          <a:solidFill>
                            <a:srgbClr val="FFFFFF"/>
                          </a:solidFill>
                          <a:latin typeface="DB Neo Office Head"/>
                        </a:rPr>
                        <a:t>Kennzahl</a:t>
                      </a:r>
                      <a:endParaRPr sz="2000" b="1">
                        <a:solidFill>
                          <a:srgbClr val="FFFFFF"/>
                        </a:solidFill>
                        <a:latin typeface="DB Neo Office Head"/>
                      </a:endParaRP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 b="1">
                          <a:solidFill>
                            <a:srgbClr val="FFFFFF"/>
                          </a:solidFill>
                          <a:latin typeface="DB Neo Office Head"/>
                        </a:rPr>
                        <a:t>Bedeutung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658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800" err="1">
                          <a:latin typeface="DB Neo Office"/>
                        </a:rPr>
                        <a:t>Mitarbeitende</a:t>
                      </a:r>
                      <a:r>
                        <a:rPr sz="1800">
                          <a:latin typeface="DB Neo Office"/>
                        </a:rPr>
                        <a:t> </a:t>
                      </a:r>
                      <a:r>
                        <a:rPr sz="1800" err="1">
                          <a:latin typeface="DB Neo Office"/>
                        </a:rPr>
                        <a:t>im</a:t>
                      </a:r>
                      <a:r>
                        <a:rPr sz="1800">
                          <a:latin typeface="DB Neo Office"/>
                        </a:rPr>
                        <a:t> </a:t>
                      </a:r>
                      <a:r>
                        <a:rPr sz="1800" err="1">
                          <a:latin typeface="DB Neo Office"/>
                        </a:rPr>
                        <a:t>Bereich</a:t>
                      </a:r>
                      <a:r>
                        <a:rPr sz="1800">
                          <a:latin typeface="DB Neo Office"/>
                        </a:rPr>
                        <a:t> V.IWF (Dr. Feil)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173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Interne IT-</a:t>
                      </a:r>
                      <a:r>
                        <a:rPr sz="1800" err="1">
                          <a:latin typeface="DB Neo Office"/>
                        </a:rPr>
                        <a:t>Mitarbeitende</a:t>
                      </a:r>
                      <a:r>
                        <a:rPr sz="1800">
                          <a:latin typeface="DB Neo Office"/>
                        </a:rPr>
                        <a:t> (IWF 1 + IWF 9)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IT-</a:t>
                      </a:r>
                      <a:r>
                        <a:rPr sz="1800" err="1">
                          <a:latin typeface="DB Neo Office"/>
                        </a:rPr>
                        <a:t>Aufgaben</a:t>
                      </a:r>
                      <a:r>
                        <a:rPr sz="1800">
                          <a:latin typeface="DB Neo Office"/>
                        </a:rPr>
                        <a:t> in Fach-Abt. </a:t>
                      </a:r>
                      <a:r>
                        <a:rPr sz="1800" err="1">
                          <a:latin typeface="DB Neo Office"/>
                        </a:rPr>
                        <a:t>ohne</a:t>
                      </a:r>
                      <a:r>
                        <a:rPr sz="1800">
                          <a:latin typeface="DB Neo Office"/>
                        </a:rPr>
                        <a:t> IT-Ownership (FuBen-</a:t>
                      </a:r>
                      <a:r>
                        <a:rPr sz="1800" err="1">
                          <a:latin typeface="DB Neo Office"/>
                        </a:rPr>
                        <a:t>Analyse</a:t>
                      </a:r>
                      <a:r>
                        <a:rPr sz="1800">
                          <a:latin typeface="DB Neo Office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42</a:t>
                      </a:r>
                      <a:r>
                        <a:rPr lang="de-DE" sz="1800">
                          <a:latin typeface="DB Neo Office"/>
                        </a:rPr>
                        <a:t>-</a:t>
                      </a:r>
                      <a:r>
                        <a:rPr sz="1800">
                          <a:latin typeface="DB Neo Office"/>
                        </a:rPr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Gesch</a:t>
                      </a:r>
                      <a:r>
                        <a:rPr lang="de-DE" sz="1800">
                          <a:latin typeface="DB Neo Office"/>
                        </a:rPr>
                        <a:t>ä</a:t>
                      </a:r>
                      <a:r>
                        <a:rPr sz="1800" err="1">
                          <a:latin typeface="DB Neo Office"/>
                        </a:rPr>
                        <a:t>tzter</a:t>
                      </a:r>
                      <a:r>
                        <a:rPr sz="1800">
                          <a:latin typeface="DB Neo Office"/>
                        </a:rPr>
                        <a:t> </a:t>
                      </a:r>
                      <a:r>
                        <a:rPr sz="1800" err="1">
                          <a:latin typeface="DB Neo Office"/>
                        </a:rPr>
                        <a:t>Personen</a:t>
                      </a:r>
                      <a:r>
                        <a:rPr sz="1800">
                          <a:latin typeface="DB Neo Office"/>
                        </a:rPr>
                        <a:t>-Transfer in die IT-</a:t>
                      </a:r>
                      <a:r>
                        <a:rPr sz="1800" err="1">
                          <a:latin typeface="DB Neo Office"/>
                        </a:rPr>
                        <a:t>Abteilung</a:t>
                      </a:r>
                      <a:endParaRPr sz="1800">
                        <a:latin typeface="DB Neo Office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000"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215</a:t>
                      </a:r>
                      <a:r>
                        <a:rPr lang="de-DE" sz="1800">
                          <a:latin typeface="DB Neo Office"/>
                        </a:rPr>
                        <a:t>-</a:t>
                      </a:r>
                      <a:r>
                        <a:rPr sz="1800">
                          <a:latin typeface="DB Neo Office"/>
                        </a:rPr>
                        <a:t>237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800">
                          <a:latin typeface="DB Neo Office"/>
                        </a:rPr>
                        <a:t>IT-</a:t>
                      </a:r>
                      <a:r>
                        <a:rPr sz="1800" err="1">
                          <a:latin typeface="DB Neo Office"/>
                        </a:rPr>
                        <a:t>Abteilung</a:t>
                      </a:r>
                      <a:r>
                        <a:rPr sz="1800">
                          <a:latin typeface="DB Neo Office"/>
                        </a:rPr>
                        <a:t> </a:t>
                      </a:r>
                      <a:r>
                        <a:rPr sz="1800" err="1">
                          <a:latin typeface="DB Neo Office"/>
                        </a:rPr>
                        <a:t>nach</a:t>
                      </a:r>
                      <a:r>
                        <a:rPr sz="1800">
                          <a:latin typeface="DB Neo Office"/>
                        </a:rPr>
                        <a:t> Transition (12 Teams Ã  12</a:t>
                      </a:r>
                      <a:r>
                        <a:rPr lang="de-DE" sz="1800">
                          <a:latin typeface="DB Neo Office"/>
                        </a:rPr>
                        <a:t>-</a:t>
                      </a:r>
                      <a:r>
                        <a:rPr sz="1800">
                          <a:latin typeface="DB Neo Office"/>
                        </a:rPr>
                        <a:t>25 Pers.)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0113-AEB2-4A3C-9199-5D7938F2E45F}" type="slidenum">
              <a:rPr lang="de-DE"/>
              <a:t>4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Variante 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>
                <a:latin typeface="DB Neo Office"/>
              </a:rPr>
              <a:t>IT-</a:t>
            </a:r>
            <a:r>
              <a:rPr err="1">
                <a:latin typeface="DB Neo Office"/>
              </a:rPr>
              <a:t>Abteilung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entlang</a:t>
            </a:r>
            <a:r>
              <a:rPr>
                <a:latin typeface="DB Neo Office"/>
              </a:rPr>
              <a:t> Annex VII </a:t>
            </a:r>
            <a:r>
              <a:rPr lang="de-DE">
                <a:latin typeface="DB Neo Office"/>
              </a:rPr>
              <a:t>P</a:t>
            </a:r>
            <a:r>
              <a:rPr err="1">
                <a:latin typeface="DB Neo Office"/>
              </a:rPr>
              <a:t>hasen</a:t>
            </a:r>
            <a:r>
              <a:rPr lang="de-DE">
                <a:latin typeface="DB Neo Office"/>
              </a:rPr>
              <a:t> ohne Einsammeln</a:t>
            </a:r>
            <a:endParaRPr>
              <a:latin typeface="DB Neo Office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7415-DA01-4C87-A045-65102C747900}" type="slidenum">
              <a:rPr lang="de-DE"/>
              <a:t>5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Variante C â€” IT-Teams nach KapazitÃ¤tsphasen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305806"/>
              </p:ext>
            </p:extLst>
          </p:nvPr>
        </p:nvGraphicFramePr>
        <p:xfrm>
          <a:off x="288000" y="1404000"/>
          <a:ext cx="9396000" cy="3134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KP / Stream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IT-Themen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~Pers. (int.)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Systeme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KP 4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Langfrist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err="1">
                          <a:latin typeface="DB Neo Office"/>
                        </a:rPr>
                        <a:t>Kapazit</a:t>
                      </a:r>
                      <a:r>
                        <a:rPr lang="de-DE" sz="1200">
                          <a:latin typeface="DB Neo Office"/>
                        </a:rPr>
                        <a:t>ä</a:t>
                      </a:r>
                      <a:r>
                        <a:rPr sz="1200" err="1">
                          <a:latin typeface="DB Neo Office"/>
                        </a:rPr>
                        <a:t>tsstrategie</a:t>
                      </a:r>
                      <a:r>
                        <a:rPr sz="1200">
                          <a:latin typeface="DB Neo Office"/>
                        </a:rPr>
                        <a:t>,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Rahmenvertr</a:t>
                      </a:r>
                      <a:r>
                        <a:rPr lang="de-DE" sz="1200">
                          <a:latin typeface="DB Neo Office"/>
                        </a:rPr>
                        <a:t>ä</a:t>
                      </a:r>
                      <a:r>
                        <a:rPr sz="1200" err="1">
                          <a:latin typeface="DB Neo Office"/>
                        </a:rPr>
                        <a:t>ge</a:t>
                      </a:r>
                      <a:endParaRPr sz="120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InKa (Langfrist),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iTrace, Segmentierung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KP 3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Netzfahrplan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err="1">
                          <a:latin typeface="DB Neo Office"/>
                        </a:rPr>
                        <a:t>Netzfahrplan</a:t>
                      </a:r>
                      <a:r>
                        <a:rPr sz="1200">
                          <a:latin typeface="DB Neo Office"/>
                        </a:rPr>
                        <a:t>,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Baufahrplan</a:t>
                      </a:r>
                      <a:endParaRPr sz="120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KonBel, TAKT,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BBPneo, strecken.zeit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KP 2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Unterj</a:t>
                      </a:r>
                      <a:r>
                        <a:rPr lang="de-DE" sz="1200">
                          <a:latin typeface="DB Neo Office"/>
                        </a:rPr>
                        <a:t>ä</a:t>
                      </a:r>
                      <a:r>
                        <a:rPr sz="1200" err="1">
                          <a:latin typeface="DB Neo Office"/>
                        </a:rPr>
                        <a:t>hrig</a:t>
                      </a:r>
                      <a:endParaRPr sz="120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err="1">
                          <a:latin typeface="DB Neo Office"/>
                        </a:rPr>
                        <a:t>Unterj</a:t>
                      </a:r>
                      <a:r>
                        <a:rPr lang="de-DE" sz="1200">
                          <a:latin typeface="DB Neo Office"/>
                        </a:rPr>
                        <a:t>ä</a:t>
                      </a:r>
                      <a:r>
                        <a:rPr sz="1200" err="1">
                          <a:latin typeface="DB Neo Office"/>
                        </a:rPr>
                        <a:t>hrl</a:t>
                      </a:r>
                      <a:r>
                        <a:rPr sz="1200">
                          <a:latin typeface="DB Neo Office"/>
                        </a:rPr>
                        <a:t>. FP,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GelV</a:t>
                      </a:r>
                      <a:r>
                        <a:rPr sz="1200">
                          <a:latin typeface="DB Neo Office"/>
                        </a:rPr>
                        <a:t>, </a:t>
                      </a:r>
                      <a:r>
                        <a:rPr sz="1200" err="1">
                          <a:latin typeface="DB Neo Office"/>
                        </a:rPr>
                        <a:t>Kapazit</a:t>
                      </a:r>
                      <a:r>
                        <a:rPr lang="de-DE" sz="1200">
                          <a:latin typeface="DB Neo Office"/>
                        </a:rPr>
                        <a:t>ä</a:t>
                      </a:r>
                      <a:r>
                        <a:rPr sz="1200" err="1">
                          <a:latin typeface="DB Neo Office"/>
                        </a:rPr>
                        <a:t>tssteuerung</a:t>
                      </a:r>
                      <a:endParaRPr sz="120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UjK, UjV, TrassenOrder,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Portal Erstanmeldung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KP 1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Kurzfristig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Kommunikation,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Betriebstransparenz</a:t>
                      </a:r>
                      <a:endParaRPr sz="1200">
                        <a:latin typeface="DB Neo Offic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DB Livemaps,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strecken.info, KomBAU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857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Aftersales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Abrechnung,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Kundenaustausch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AC Trasse, SAP BRIM,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Infraportal, Data Team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0858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Orga &amp;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Querschnitt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Leitung, FBF,</a:t>
                      </a:r>
                    </a:p>
                    <a:p>
                      <a:pPr algn="l"/>
                      <a:r>
                        <a:rPr sz="1200">
                          <a:latin typeface="DB Neo Office"/>
                        </a:rPr>
                        <a:t>Solution/Architektur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~20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SIC OP </a:t>
                      </a:r>
                      <a:r>
                        <a:rPr sz="1200" err="1">
                          <a:latin typeface="DB Neo Office"/>
                        </a:rPr>
                        <a:t>Strategie</a:t>
                      </a:r>
                      <a:r>
                        <a:rPr sz="1200">
                          <a:latin typeface="DB Neo Office"/>
                        </a:rPr>
                        <a:t>,</a:t>
                      </a:r>
                    </a:p>
                    <a:p>
                      <a:pPr algn="l"/>
                      <a:r>
                        <a:rPr sz="1200" err="1">
                          <a:latin typeface="DB Neo Office"/>
                        </a:rPr>
                        <a:t>Plattform</a:t>
                      </a:r>
                      <a:r>
                        <a:rPr sz="1200">
                          <a:latin typeface="DB Neo Office"/>
                        </a:rPr>
                        <a:t>, Projekte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FD5B8-0180-44F7-BE66-165AAD31C3A4}" type="slidenum">
              <a:rPr lang="de-DE"/>
              <a:t>6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Variante 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>
                <a:latin typeface="DB Neo Office"/>
              </a:rPr>
              <a:t>Ziel-Organisation Gesamtbereich V.IWF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32F91-D232-4164-9B43-466B27980B7A}" type="slidenum">
              <a:rPr lang="de-DE"/>
              <a:t>7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err="1">
                <a:latin typeface="DB Neo Office Head"/>
              </a:rPr>
              <a:t>Variante</a:t>
            </a:r>
            <a:r>
              <a:rPr>
                <a:latin typeface="DB Neo Office Head"/>
              </a:rPr>
              <a:t> D </a:t>
            </a:r>
            <a:r>
              <a:rPr lang="de-DE">
                <a:latin typeface="DB Neo Office Head"/>
              </a:rPr>
              <a:t>- </a:t>
            </a:r>
            <a:r>
              <a:rPr err="1">
                <a:latin typeface="DB Neo Office Head"/>
              </a:rPr>
              <a:t>Bereich</a:t>
            </a:r>
            <a:r>
              <a:rPr>
                <a:latin typeface="DB Neo Office Head"/>
              </a:rPr>
              <a:t> V.IWF </a:t>
            </a:r>
            <a:r>
              <a:rPr err="1">
                <a:latin typeface="DB Neo Office Head"/>
              </a:rPr>
              <a:t>nach</a:t>
            </a:r>
            <a:r>
              <a:rPr>
                <a:latin typeface="DB Neo Office Head"/>
              </a:rPr>
              <a:t> </a:t>
            </a:r>
            <a:r>
              <a:rPr err="1">
                <a:latin typeface="DB Neo Office Head"/>
              </a:rPr>
              <a:t>Reorganisation</a:t>
            </a:r>
            <a:endParaRPr>
              <a:latin typeface="DB Neo Office Hea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err="1">
                <a:latin typeface="DB Neo Office"/>
              </a:rPr>
              <a:t>Bereichsleitung</a:t>
            </a:r>
            <a:r>
              <a:rPr>
                <a:latin typeface="DB Neo Office"/>
              </a:rPr>
              <a:t>: Dr. Matthias Feil | ~760 MA</a:t>
            </a:r>
          </a:p>
          <a:p>
            <a:r>
              <a:rPr>
                <a:latin typeface="DB Neo Office"/>
              </a:rPr>
              <a:t>7 </a:t>
            </a:r>
            <a:r>
              <a:rPr err="1">
                <a:latin typeface="DB Neo Office"/>
              </a:rPr>
              <a:t>Abteilungen</a:t>
            </a:r>
            <a:r>
              <a:rPr>
                <a:latin typeface="DB Neo Office"/>
              </a:rPr>
              <a:t> </a:t>
            </a:r>
            <a:r>
              <a:rPr err="1">
                <a:latin typeface="DB Neo Office"/>
              </a:rPr>
              <a:t>nach</a:t>
            </a:r>
            <a:r>
              <a:rPr>
                <a:latin typeface="DB Neo Office"/>
              </a:rPr>
              <a:t> Annex VII:</a:t>
            </a:r>
          </a:p>
          <a:p>
            <a:r>
              <a:rPr>
                <a:latin typeface="DB Neo Office"/>
              </a:rPr>
              <a:t>1. KP 4 </a:t>
            </a:r>
            <a:r>
              <a:rPr err="1">
                <a:latin typeface="DB Neo Office"/>
              </a:rPr>
              <a:t>Langfristplanung</a:t>
            </a:r>
            <a:r>
              <a:rPr>
                <a:latin typeface="DB Neo Office"/>
              </a:rPr>
              <a:t> (Engelbach, ~130)</a:t>
            </a:r>
          </a:p>
          <a:p>
            <a:r>
              <a:rPr>
                <a:latin typeface="DB Neo Office"/>
              </a:rPr>
              <a:t>2. KP 3 </a:t>
            </a:r>
            <a:r>
              <a:rPr err="1">
                <a:latin typeface="DB Neo Office"/>
              </a:rPr>
              <a:t>Netzfahrplan</a:t>
            </a:r>
            <a:r>
              <a:rPr>
                <a:latin typeface="DB Neo Office"/>
              </a:rPr>
              <a:t> (P</a:t>
            </a:r>
            <a:r>
              <a:rPr lang="de-DE">
                <a:latin typeface="DB Neo Office"/>
              </a:rPr>
              <a:t>ö</a:t>
            </a:r>
            <a:r>
              <a:rPr err="1">
                <a:latin typeface="DB Neo Office"/>
              </a:rPr>
              <a:t>hle</a:t>
            </a:r>
            <a:r>
              <a:rPr>
                <a:latin typeface="DB Neo Office"/>
              </a:rPr>
              <a:t>, ~105)</a:t>
            </a:r>
          </a:p>
          <a:p>
            <a:r>
              <a:rPr>
                <a:latin typeface="DB Neo Office"/>
              </a:rPr>
              <a:t>3. KP 2 </a:t>
            </a:r>
            <a:r>
              <a:rPr err="1">
                <a:latin typeface="DB Neo Office"/>
              </a:rPr>
              <a:t>Unterj</a:t>
            </a:r>
            <a:r>
              <a:rPr lang="de-DE">
                <a:latin typeface="DB Neo Office"/>
              </a:rPr>
              <a:t>ä</a:t>
            </a:r>
            <a:r>
              <a:rPr err="1">
                <a:latin typeface="DB Neo Office"/>
              </a:rPr>
              <a:t>hrl</a:t>
            </a:r>
            <a:r>
              <a:rPr>
                <a:latin typeface="DB Neo Office"/>
              </a:rPr>
              <a:t>. FP &amp; </a:t>
            </a:r>
            <a:r>
              <a:rPr err="1">
                <a:latin typeface="DB Neo Office"/>
              </a:rPr>
              <a:t>Kapazit</a:t>
            </a:r>
            <a:r>
              <a:rPr lang="de-DE">
                <a:latin typeface="DB Neo Office"/>
              </a:rPr>
              <a:t>ä</a:t>
            </a:r>
            <a:r>
              <a:rPr err="1">
                <a:latin typeface="DB Neo Office"/>
              </a:rPr>
              <a:t>tssteuerung</a:t>
            </a:r>
            <a:r>
              <a:rPr>
                <a:latin typeface="DB Neo Office"/>
              </a:rPr>
              <a:t> (Homfeld, ~110)</a:t>
            </a:r>
          </a:p>
          <a:p>
            <a:r>
              <a:rPr>
                <a:latin typeface="DB Neo Office"/>
              </a:rPr>
              <a:t>4. </a:t>
            </a:r>
            <a:r>
              <a:rPr err="1">
                <a:latin typeface="DB Neo Office"/>
              </a:rPr>
              <a:t>Netzzugang</a:t>
            </a:r>
            <a:r>
              <a:rPr>
                <a:latin typeface="DB Neo Office"/>
              </a:rPr>
              <a:t> &amp; </a:t>
            </a:r>
            <a:r>
              <a:rPr err="1">
                <a:latin typeface="DB Neo Office"/>
              </a:rPr>
              <a:t>Regulierung</a:t>
            </a:r>
            <a:r>
              <a:rPr>
                <a:latin typeface="DB Neo Office"/>
              </a:rPr>
              <a:t> (Etzold, 25)</a:t>
            </a:r>
          </a:p>
          <a:p>
            <a:r>
              <a:rPr>
                <a:latin typeface="DB Neo Office"/>
              </a:rPr>
              <a:t>5. Aftersales &amp; Markt (Fett, ~40)</a:t>
            </a:r>
          </a:p>
          <a:p>
            <a:r>
              <a:rPr>
                <a:latin typeface="DB Neo Office"/>
              </a:rPr>
              <a:t>6. </a:t>
            </a:r>
            <a:r>
              <a:rPr err="1">
                <a:latin typeface="DB Neo Office"/>
              </a:rPr>
              <a:t>Digitalisierung</a:t>
            </a:r>
            <a:r>
              <a:rPr>
                <a:latin typeface="DB Neo Office"/>
              </a:rPr>
              <a:t> &amp; IT (Gruber/Scholz, ~215â€“237) â† NEU </a:t>
            </a:r>
            <a:r>
              <a:rPr err="1">
                <a:latin typeface="DB Neo Office"/>
              </a:rPr>
              <a:t>erweitert</a:t>
            </a:r>
            <a:endParaRPr>
              <a:latin typeface="DB Neo Office"/>
            </a:endParaRPr>
          </a:p>
          <a:p>
            <a:r>
              <a:rPr>
                <a:latin typeface="DB Neo Office"/>
              </a:rPr>
              <a:t>7. Regionale </a:t>
            </a:r>
            <a:r>
              <a:rPr err="1">
                <a:latin typeface="DB Neo Office"/>
              </a:rPr>
              <a:t>Vertriebsorganisation</a:t>
            </a:r>
            <a:r>
              <a:rPr>
                <a:latin typeface="DB Neo Office"/>
              </a:rPr>
              <a:t> (~100) â† NEU (Fusion IWF 7+8)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862EF-152B-4B09-BF25-88021423DD87}" type="slidenum">
              <a:rPr lang="de-DE"/>
              <a:t>8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DB Neo Office Head"/>
              </a:rPr>
              <a:t>IT-Abteilung: 12 Teams (Gruber / Scholz)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88000" y="1404000"/>
          <a:ext cx="9396000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Team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~MA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00" b="1">
                          <a:solidFill>
                            <a:srgbClr val="FFFFFF"/>
                          </a:solidFill>
                          <a:latin typeface="DB Neo Office Head"/>
                        </a:rPr>
                        <a:t>Kern-Systeme / Aufgaben</a:t>
                      </a:r>
                    </a:p>
                  </a:txBody>
                  <a:tcPr anchor="ctr">
                    <a:solidFill>
                      <a:srgbClr val="00A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Fahrplan-IT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KonBel, TAKT, BBP, PAULA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Kundenportale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Infraportal, Trassenfinder, Portal Erstanmeldung, GretA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Data &amp;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InKa, ML-Modelle, KapazitÃ¤tstransparenz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Business IT Vertrieb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pathOS, TPN, APN, Abrechnungs-IT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Simulation &amp; Modelle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Zugfahrtsimulation, Optimierung Bauprogramme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neXt / Schnelle LÃ¶sungen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#Einfachbahn, DB Livemaps, strecken.info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Infrastrukturdaten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IDBF, strecken.zeit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Bau-IT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BBPneo, BAPSI, KomBAU, Bauprognose-App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FBF &amp;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Fusioniert: FBF Fahrplan + FBF Bau + 2nd Level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Solution / Architektur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SIC OP Strategie, Ã¼bergreifende Architektur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461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Projekte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TTTneo, Ã¼bergreifende IT-Projekte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0468"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Leitung + Regelwerk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>
                          <a:latin typeface="DB Neo Office"/>
                        </a:rPr>
                        <a:t>Gruber, Scholz, fachliche Architektur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7600"/>
            <a:ext cx="10602902" cy="216024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de-DE" smtClean="0">
                <a:solidFill>
                  <a:srgbClr val="000000"/>
                </a:solidFill>
              </a:defRPr>
            </a:lvl1pPr>
          </a:lstStyle>
          <a:p>
            <a:r>
              <a:rPr>
                <a:latin typeface="DB Neo Office"/>
              </a:rPr>
              <a:t>DB InfraGO AG | Helena Gruber | V.IWF 9 | 2026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94788-F094-46FA-8218-1A2CF4407230}" type="slidenum">
              <a:rPr lang="de-DE"/>
              <a:t>9</a:t>
            </a:fld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371474" y="72000"/>
            <a:ext cx="2880000" cy="216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sz="1100" b="0" i="0">
                <a:solidFill>
                  <a:srgbClr val="EC0016"/>
                </a:solidFill>
                <a:latin typeface="DB Neo Office"/>
              </a:rPr>
              <a:t>DB Vertraulich / DB confidential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MASTER" val="DB 16_9"/>
  <p:tag name="SHOWAGENDASLIDENUMBER" val="no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B">
  <a:themeElements>
    <a:clrScheme name="DB Farben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Benutzerdefiniert 4">
      <a:majorFont>
        <a:latin typeface="DB Neo Office Head"/>
        <a:ea typeface=""/>
        <a:cs typeface=""/>
      </a:majorFont>
      <a:minorFont>
        <a:latin typeface="DB 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lIns="72000" tIns="72000" rIns="72000" bIns="72000" rtlCol="0" anchor="ctr"/>
      <a:lstStyle>
        <a:defPPr algn="ctr">
          <a:buClr>
            <a:schemeClr val="accent2"/>
          </a:buClr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AFB4B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975" indent="-180975" algn="l">
          <a:buClr>
            <a:schemeClr val="accent2"/>
          </a:buClr>
          <a:buFont typeface="DB Sans" panose="020B0502050202020204" pitchFamily="34" charset="0"/>
          <a:buChar char="‒"/>
          <a:defRPr sz="1600" dirty="0" err="1" smtClean="0"/>
        </a:defPPr>
      </a:lstStyle>
    </a:txDef>
  </a:objectDefaults>
  <a:extraClrSchemeLst/>
  <a:custClrLst>
    <a:custClr name="Yellow 700">
      <a:srgbClr val="FF9B00"/>
    </a:custClr>
    <a:custClr name="Orange 700">
      <a:srgbClr val="C05E00"/>
    </a:custClr>
    <a:custClr name="Red 700">
      <a:srgbClr val="9B000E"/>
    </a:custClr>
    <a:custClr name="Burgundy 700">
      <a:srgbClr val="641E32"/>
    </a:custClr>
    <a:custClr name="Pink 700">
      <a:srgbClr val="B80065"/>
    </a:custClr>
    <a:custClr name="Violett 700">
      <a:srgbClr val="581D70"/>
    </a:custClr>
    <a:custClr name="Blue 700">
      <a:srgbClr val="0A1E6E"/>
    </a:custClr>
    <a:custClr name="Cyan 700">
      <a:srgbClr val="006A96"/>
    </a:custClr>
    <a:custClr name="Turquiose 700">
      <a:srgbClr val="006E6B"/>
    </a:custClr>
    <a:custClr name="Green 700">
      <a:srgbClr val="165C27"/>
    </a:custClr>
    <a:custClr name="Yellow 500">
      <a:srgbClr val="FFD800"/>
    </a:custClr>
    <a:custClr name="Orange 500">
      <a:srgbClr val="F39200"/>
    </a:custClr>
    <a:custClr name="Red 500">
      <a:srgbClr val="EC0016"/>
    </a:custClr>
    <a:custClr name="Burgundy 500">
      <a:srgbClr val="A9455D"/>
    </a:custClr>
    <a:custClr name="Pink 500">
      <a:srgbClr val="E93E8F"/>
    </a:custClr>
    <a:custClr name="Violett 500">
      <a:srgbClr val="814997"/>
    </a:custClr>
    <a:custClr name="Blue 500">
      <a:srgbClr val="1455C0"/>
    </a:custClr>
    <a:custClr name="Cyan 500">
      <a:srgbClr val="309FD1"/>
    </a:custClr>
    <a:custClr name="Turquiose 500">
      <a:srgbClr val="00A099"/>
    </a:custClr>
    <a:custClr name="Green 500">
      <a:srgbClr val="408335"/>
    </a:custClr>
    <a:custClr name="Yellow 300">
      <a:srgbClr val="FFF876"/>
    </a:custClr>
    <a:custClr name="Orange 300">
      <a:srgbClr val="FACA7F"/>
    </a:custClr>
    <a:custClr name="Red 300">
      <a:srgbClr val="FA9090"/>
    </a:custClr>
    <a:custClr name="Burgundy 300">
      <a:srgbClr val="DA9AA8"/>
    </a:custClr>
    <a:custClr name="Pink 300">
      <a:srgbClr val="F4AECE"/>
    </a:custClr>
    <a:custClr name="Violett 300">
      <a:srgbClr val="C2A1C7"/>
    </a:custClr>
    <a:custClr name="Blue 300">
      <a:srgbClr val="73AEF4"/>
    </a:custClr>
    <a:custClr name="Cyan 300">
      <a:srgbClr val="84CFEF"/>
    </a:custClr>
    <a:custClr name="Turquiose 300">
      <a:srgbClr val="83CACA"/>
    </a:custClr>
    <a:custClr name="Green 300">
      <a:srgbClr val="8CBC80"/>
    </a:custClr>
    <a:custClr name="Yellow 100">
      <a:srgbClr val="FFFFDC"/>
    </a:custClr>
    <a:custClr name="Orange 100">
      <a:srgbClr val="FFF4D8"/>
    </a:custClr>
    <a:custClr name="Red 100">
      <a:srgbClr val="FEE6E6"/>
    </a:custClr>
    <a:custClr name="Burgundy 100">
      <a:srgbClr val="F4E8ED"/>
    </a:custClr>
    <a:custClr name="Pink 100">
      <a:srgbClr val="FDEEF8"/>
    </a:custClr>
    <a:custClr name="Violett 100">
      <a:srgbClr val="F4EEFA"/>
    </a:custClr>
    <a:custClr name="Blue 100">
      <a:srgbClr val="E0EFFB"/>
    </a:custClr>
    <a:custClr name="Cyan 100">
      <a:srgbClr val="E5FAFF"/>
    </a:custClr>
    <a:custClr name="Turquiose 100">
      <a:srgbClr val="E3F5F4"/>
    </a:custClr>
    <a:custClr name="Green 100">
      <a:srgbClr val="E2F3E5"/>
    </a:custClr>
    <a:custClr name="Light Green 700">
      <a:srgbClr val="44741A"/>
    </a:custClr>
    <a:custClr name="Light Green 500">
      <a:srgbClr val="63A615"/>
    </a:custClr>
    <a:custClr name="Light Green 300">
      <a:srgbClr val="9FD45F"/>
    </a:custClr>
    <a:custClr name="Light Green 100">
      <a:srgbClr val="EBF7DD"/>
    </a:custClr>
    <a:custClr name="Warm Grey 700">
      <a:srgbClr val="4F4B41"/>
    </a:custClr>
    <a:custClr name="Warm Grey 500">
      <a:srgbClr val="858379"/>
    </a:custClr>
    <a:custClr name="Warm Grey 300">
      <a:srgbClr val="BCBBB2"/>
    </a:custClr>
    <a:custClr name="Warm Grey 100">
      <a:srgbClr val="F5F4F1"/>
    </a:custClr>
    <a:custClr name="Black">
      <a:srgbClr val="000000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DB InfraGO_16_9.potx" id="{310831BD-FD71-4462-A594-F0DED819FC87}" vid="{35EED400-FD79-40CB-A6F9-06F5F9CC2C5D}"/>
    </a:ext>
  </a:extLst>
</a:theme>
</file>

<file path=ppt/theme/theme2.xml><?xml version="1.0" encoding="utf-8"?>
<a:theme xmlns:a="http://schemas.openxmlformats.org/drawingml/2006/main" name="Office">
  <a:themeElements>
    <a:clrScheme name="DB KONZERN 2022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DB KONZERN 2022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DB KONZERN 2022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DB KONZERN 2022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5E486AFE5F44459F4DB1D54872E25B" ma:contentTypeVersion="20" ma:contentTypeDescription="Create a new document." ma:contentTypeScope="" ma:versionID="a613eb7894e74b053740be1100f5ffe1">
  <xsd:schema xmlns:xsd="http://www.w3.org/2001/XMLSchema" xmlns:xs="http://www.w3.org/2001/XMLSchema" xmlns:p="http://schemas.microsoft.com/office/2006/metadata/properties" xmlns:ns2="b9faa59d-cc23-414d-b19f-a39b05b7a2b3" xmlns:ns3="360bad64-1bd7-443e-bd3f-4a2306ba4043" targetNamespace="http://schemas.microsoft.com/office/2006/metadata/properties" ma:root="true" ma:fieldsID="7f4f6f3a1ebbfb224cd710d375ba37f3" ns2:_="" ns3:_="">
    <xsd:import namespace="b9faa59d-cc23-414d-b19f-a39b05b7a2b3"/>
    <xsd:import namespace="360bad64-1bd7-443e-bd3f-4a2306ba40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Datum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erstellt_x0020_v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aa59d-cc23-414d-b19f-a39b05b7a2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80f6d38-43b1-4def-ac06-3ce7426a3a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um" ma:index="23" nillable="true" ma:displayName="Datum" ma:format="DateOnly" ma:internalName="Datum">
      <xsd:simpleType>
        <xsd:restriction base="dms:DateTim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rstellt_x0020_von" ma:index="27" nillable="true" ma:displayName="erstellt von" ma:list="UserInfo" ma:SharePointGroup="0" ma:internalName="erstellt_x0020_von" ma:showField="Created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0bad64-1bd7-443e-bd3f-4a2306ba404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662a8c5-8159-4599-b2c4-1c67a99db624}" ma:internalName="TaxCatchAll" ma:showField="CatchAllData" ma:web="360bad64-1bd7-443e-bd3f-4a2306ba40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0bad64-1bd7-443e-bd3f-4a2306ba4043" xsi:nil="true"/>
    <lcf76f155ced4ddcb4097134ff3c332f xmlns="b9faa59d-cc23-414d-b19f-a39b05b7a2b3">
      <Terms xmlns="http://schemas.microsoft.com/office/infopath/2007/PartnerControls"/>
    </lcf76f155ced4ddcb4097134ff3c332f>
    <Datum xmlns="b9faa59d-cc23-414d-b19f-a39b05b7a2b3" xsi:nil="true"/>
    <erstellt_x0020_von xmlns="b9faa59d-cc23-414d-b19f-a39b05b7a2b3">
      <UserInfo>
        <DisplayName/>
        <AccountId xsi:nil="true"/>
        <AccountType/>
      </UserInfo>
    </erstellt_x0020_v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58D802-6C5C-43EE-87A7-26A19B34DC4F}">
  <ds:schemaRefs>
    <ds:schemaRef ds:uri="360bad64-1bd7-443e-bd3f-4a2306ba4043"/>
    <ds:schemaRef ds:uri="b9faa59d-cc23-414d-b19f-a39b05b7a2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54EF361-9A39-406B-847E-4BCC10413675}">
  <ds:schemaRefs>
    <ds:schemaRef ds:uri="360bad64-1bd7-443e-bd3f-4a2306ba4043"/>
    <ds:schemaRef ds:uri="7d30bfbe-655b-4d80-8cfa-3235114f5693"/>
    <ds:schemaRef ds:uri="b9faa59d-cc23-414d-b19f-a39b05b7a2b3"/>
    <ds:schemaRef ds:uri="fd6c71a8-957c-4751-95eb-9adcce91125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1EDDD20-22CF-4F18-B7DD-273307973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 InfraGO_16_9</Template>
  <TotalTime>0</TotalTime>
  <Application>Microsoft Office PowerPoint</Application>
  <PresentationFormat>Widescreen</PresentationFormat>
  <Slides>11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DB</vt:lpstr>
      <vt:lpstr>Reorganisation IT V.IWF</vt:lpstr>
      <vt:lpstr>Herausforderung und Lösung</vt:lpstr>
      <vt:lpstr>IST: Zwei getrennte IT-Abteilungen</vt:lpstr>
      <vt:lpstr>Handlungsbedarf in Zahlen</vt:lpstr>
      <vt:lpstr>Variante C</vt:lpstr>
      <vt:lpstr>Variante C â€” IT-Teams nach KapazitÃ¤tsphasen</vt:lpstr>
      <vt:lpstr>Variante D</vt:lpstr>
      <vt:lpstr>Variante D - Bereich V.IWF nach Reorganisation</vt:lpstr>
      <vt:lpstr>IT-Abteilung: 12 Teams (Gruber / Scholz)</vt:lpstr>
      <vt:lpstr>Ãœbergangsmatrix â€” Top-Transfers in die IT-Abteilung</vt:lpstr>
      <vt:lpstr>NÃ¤chste Schritte: Abstimmung Variante â†’ Transitionsplanung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Kommunikationsstrategie</dc:title>
  <dc:creator>Tina Ramge</dc:creator>
  <cp:revision>1</cp:revision>
  <dcterms:created xsi:type="dcterms:W3CDTF">2024-06-14T12:16:09Z</dcterms:created>
  <dcterms:modified xsi:type="dcterms:W3CDTF">2026-06-18T07:47:23Z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0x0101002E5E486AFE5F44459F4DB1D54872E25B</vt:lpwstr>
  </property>
  <property fmtid="{D5CDD505-2E9C-101B-9397-08002B2CF9AE}" pid="3" name="MediaServiceImageTags">
    <vt:lpwstr/>
  </property>
</Properties>
</file>